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24"/>
  </p:notesMasterIdLst>
  <p:sldIdLst>
    <p:sldId id="272" r:id="rId2"/>
    <p:sldId id="300" r:id="rId3"/>
    <p:sldId id="301" r:id="rId4"/>
    <p:sldId id="275" r:id="rId5"/>
    <p:sldId id="276" r:id="rId6"/>
    <p:sldId id="277" r:id="rId7"/>
    <p:sldId id="278" r:id="rId8"/>
    <p:sldId id="279" r:id="rId9"/>
    <p:sldId id="280" r:id="rId10"/>
    <p:sldId id="281" r:id="rId11"/>
    <p:sldId id="290" r:id="rId12"/>
    <p:sldId id="283" r:id="rId13"/>
    <p:sldId id="291" r:id="rId14"/>
    <p:sldId id="292" r:id="rId15"/>
    <p:sldId id="302" r:id="rId16"/>
    <p:sldId id="296" r:id="rId17"/>
    <p:sldId id="303" r:id="rId18"/>
    <p:sldId id="304" r:id="rId19"/>
    <p:sldId id="297" r:id="rId20"/>
    <p:sldId id="298" r:id="rId21"/>
    <p:sldId id="299" r:id="rId22"/>
    <p:sldId id="30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B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80475" autoAdjust="0"/>
  </p:normalViewPr>
  <p:slideViewPr>
    <p:cSldViewPr>
      <p:cViewPr varScale="1">
        <p:scale>
          <a:sx n="62" d="100"/>
          <a:sy n="62" d="100"/>
        </p:scale>
        <p:origin x="514" y="58"/>
      </p:cViewPr>
      <p:guideLst>
        <p:guide orient="horz" pos="2160"/>
        <p:guide pos="480"/>
      </p:guideLst>
    </p:cSldViewPr>
  </p:slideViewPr>
  <p:outlineViewPr>
    <p:cViewPr>
      <p:scale>
        <a:sx n="33" d="100"/>
        <a:sy n="33" d="100"/>
      </p:scale>
      <p:origin x="0" y="-1616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7A578-6ED3-4634-B323-D3AC9480AC88}" type="datetimeFigureOut">
              <a:rPr lang="en-US" smtClean="0"/>
              <a:t>2/23/2018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F946A-6819-42B8-885C-E9D769EB2341}" type="slidenum">
              <a:rPr lang="en-US" smtClean="0"/>
              <a:t>‹#›</a:t>
            </a:fld>
            <a:endParaRPr lang="en-US" dirty="0"/>
          </a:p>
        </p:txBody>
      </p:sp>
    </p:spTree>
    <p:extLst>
      <p:ext uri="{BB962C8B-B14F-4D97-AF65-F5344CB8AC3E}">
        <p14:creationId xmlns:p14="http://schemas.microsoft.com/office/powerpoint/2010/main" val="234355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10"/>
          </p:nvPr>
        </p:nvSpPr>
        <p:spPr/>
        <p:txBody>
          <a:bodyPr/>
          <a:lstStyle/>
          <a:p>
            <a:fld id="{3BCAFCA3-84C2-449F-8441-A58AE34117FC}" type="slidenum">
              <a:rPr lang="en-US" smtClean="0"/>
              <a:t>4</a:t>
            </a:fld>
            <a:endParaRPr lang="en-US"/>
          </a:p>
        </p:txBody>
      </p:sp>
    </p:spTree>
    <p:extLst>
      <p:ext uri="{BB962C8B-B14F-4D97-AF65-F5344CB8AC3E}">
        <p14:creationId xmlns:p14="http://schemas.microsoft.com/office/powerpoint/2010/main" val="18936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AFCA3-84C2-449F-8441-A58AE34117FC}" type="slidenum">
              <a:rPr lang="en-US" smtClean="0"/>
              <a:t>6</a:t>
            </a:fld>
            <a:endParaRPr lang="en-US"/>
          </a:p>
        </p:txBody>
      </p:sp>
    </p:spTree>
    <p:extLst>
      <p:ext uri="{BB962C8B-B14F-4D97-AF65-F5344CB8AC3E}">
        <p14:creationId xmlns:p14="http://schemas.microsoft.com/office/powerpoint/2010/main" val="392529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Institutions must provide a final report of reportable situations that includes a detailed explanation of the circumstances and actions taken.</a:t>
            </a:r>
          </a:p>
          <a:p>
            <a:endParaRPr lang="en-US" dirty="0"/>
          </a:p>
        </p:txBody>
      </p:sp>
      <p:sp>
        <p:nvSpPr>
          <p:cNvPr id="4" name="Slide Number Placeholder 3"/>
          <p:cNvSpPr>
            <a:spLocks noGrp="1"/>
          </p:cNvSpPr>
          <p:nvPr>
            <p:ph type="sldNum" sz="quarter" idx="10"/>
          </p:nvPr>
        </p:nvSpPr>
        <p:spPr/>
        <p:txBody>
          <a:bodyPr/>
          <a:lstStyle/>
          <a:p>
            <a:fld id="{3BCAFCA3-84C2-449F-8441-A58AE34117FC}" type="slidenum">
              <a:rPr lang="en-US" smtClean="0"/>
              <a:t>8</a:t>
            </a:fld>
            <a:endParaRPr lang="en-US"/>
          </a:p>
        </p:txBody>
      </p:sp>
    </p:spTree>
    <p:extLst>
      <p:ext uri="{BB962C8B-B14F-4D97-AF65-F5344CB8AC3E}">
        <p14:creationId xmlns:p14="http://schemas.microsoft.com/office/powerpoint/2010/main" val="228105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Photosynthesis</a:t>
            </a:r>
            <a:r>
              <a:rPr lang="en-US" baseline="0" dirty="0"/>
              <a:t> slide</a:t>
            </a:r>
            <a:endParaRPr lang="en-US" dirty="0"/>
          </a:p>
        </p:txBody>
      </p:sp>
      <p:sp>
        <p:nvSpPr>
          <p:cNvPr id="4" name="Slide Number Placeholder 3"/>
          <p:cNvSpPr>
            <a:spLocks noGrp="1"/>
          </p:cNvSpPr>
          <p:nvPr>
            <p:ph type="sldNum" sz="quarter" idx="10"/>
          </p:nvPr>
        </p:nvSpPr>
        <p:spPr/>
        <p:txBody>
          <a:bodyPr/>
          <a:lstStyle/>
          <a:p>
            <a:fld id="{470F946A-6819-42B8-885C-E9D769EB2341}" type="slidenum">
              <a:rPr lang="en-US" smtClean="0"/>
              <a:t>12</a:t>
            </a:fld>
            <a:endParaRPr lang="en-US" dirty="0"/>
          </a:p>
        </p:txBody>
      </p:sp>
    </p:spTree>
    <p:extLst>
      <p:ext uri="{BB962C8B-B14F-4D97-AF65-F5344CB8AC3E}">
        <p14:creationId xmlns:p14="http://schemas.microsoft.com/office/powerpoint/2010/main" val="2030713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dirty="0"/>
          </a:p>
        </p:txBody>
      </p:sp>
      <p:sp>
        <p:nvSpPr>
          <p:cNvPr id="5" name="Footer Placeholder 4"/>
          <p:cNvSpPr>
            <a:spLocks noGrp="1"/>
          </p:cNvSpPr>
          <p:nvPr>
            <p:ph type="ftr" sz="quarter" idx="11"/>
          </p:nvPr>
        </p:nvSpPr>
        <p:spPr>
          <a:xfrm>
            <a:off x="914400" y="4323846"/>
            <a:ext cx="4880610" cy="365125"/>
          </a:xfrm>
        </p:spPr>
        <p:txBody>
          <a:bodyPr/>
          <a:lstStyle/>
          <a:p>
            <a:r>
              <a:rPr lang="en-US"/>
              <a:t>Interagency Collaborative Animal Research Education (ICARE) Project, April 2017</a:t>
            </a:r>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99132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2/23/2018</a:t>
            </a:fld>
            <a:endParaRPr lang="en-US" dirty="0"/>
          </a:p>
        </p:txBody>
      </p:sp>
      <p:sp>
        <p:nvSpPr>
          <p:cNvPr id="6" name="Footer Placeholder 5"/>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185128609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2/23/2018</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34779187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61BEF0D-F0BB-DE4B-95CE-6DB70DBA9567}" type="datetimeFigureOut">
              <a:rPr lang="en-US" smtClean="0"/>
              <a:pPr/>
              <a:t>2/23/2018</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07749AC7-B1F9-463A-A75D-3D12A51E232C}"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913677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61BEF0D-F0BB-DE4B-95CE-6DB70DBA9567}" type="datetimeFigureOut">
              <a:rPr lang="en-US" smtClean="0"/>
              <a:pPr/>
              <a:t>2/23/2018</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7301566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2/23/2018</a:t>
            </a:fld>
            <a:endParaRPr lang="en-US" dirty="0"/>
          </a:p>
        </p:txBody>
      </p:sp>
      <p:sp>
        <p:nvSpPr>
          <p:cNvPr id="4" name="Footer Placeholder 3"/>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5" name="Slide Number Placeholder 4"/>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170577008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2/23/2018</a:t>
            </a:fld>
            <a:endParaRPr lang="en-US" dirty="0"/>
          </a:p>
        </p:txBody>
      </p:sp>
      <p:sp>
        <p:nvSpPr>
          <p:cNvPr id="4" name="Footer Placeholder 3"/>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5" name="Slide Number Placeholder 4"/>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198145126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6" name="Slide Number Placeholder 5"/>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398573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Interagency Collaborative Animal Research Education (ICARE) Project, April 2017</a:t>
            </a:r>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408637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2/23/2018</a:t>
            </a:fld>
            <a:endParaRPr lang="en-US" dirty="0"/>
          </a:p>
        </p:txBody>
      </p:sp>
      <p:sp>
        <p:nvSpPr>
          <p:cNvPr id="5" name="Footer Placeholder 4"/>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6" name="Slide Number Placeholder 5"/>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77930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Interagency Collaborative Animal Research Education (ICARE) Project, April 2017</a:t>
            </a:r>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5926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82389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9" name="Slide Number Placeholder 8"/>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312949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5" name="Slide Number Placeholder 4"/>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53579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4" name="Slide Number Placeholder 3"/>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16225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235664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Interagency Collaborative Animal Research Education (ICARE) Project, April 2017</a:t>
            </a:r>
            <a:endParaRPr lang="en-US" dirty="0"/>
          </a:p>
        </p:txBody>
      </p:sp>
      <p:sp>
        <p:nvSpPr>
          <p:cNvPr id="7" name="Slide Number Placeholder 6"/>
          <p:cNvSpPr>
            <a:spLocks noGrp="1"/>
          </p:cNvSpPr>
          <p:nvPr>
            <p:ph type="sldNum" sz="quarter" idx="12"/>
          </p:nvPr>
        </p:nvSpPr>
        <p:spPr/>
        <p:txBody>
          <a:bodyPr/>
          <a:lstStyle/>
          <a:p>
            <a:fld id="{07749AC7-B1F9-463A-A75D-3D12A51E232C}" type="slidenum">
              <a:rPr lang="en-US" smtClean="0"/>
              <a:t>‹#›</a:t>
            </a:fld>
            <a:endParaRPr lang="en-US" dirty="0"/>
          </a:p>
        </p:txBody>
      </p:sp>
    </p:spTree>
    <p:extLst>
      <p:ext uri="{BB962C8B-B14F-4D97-AF65-F5344CB8AC3E}">
        <p14:creationId xmlns:p14="http://schemas.microsoft.com/office/powerpoint/2010/main" val="321440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2/23/2018</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Interagency Collaborative Animal Research Education (ICARE) Project, April 2017</a:t>
            </a:r>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749AC7-B1F9-463A-A75D-3D12A51E232C}" type="slidenum">
              <a:rPr lang="en-US" smtClean="0"/>
              <a:t>‹#›</a:t>
            </a:fld>
            <a:endParaRPr lang="en-US" dirty="0"/>
          </a:p>
        </p:txBody>
      </p:sp>
    </p:spTree>
    <p:extLst>
      <p:ext uri="{BB962C8B-B14F-4D97-AF65-F5344CB8AC3E}">
        <p14:creationId xmlns:p14="http://schemas.microsoft.com/office/powerpoint/2010/main" val="2501442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aphis.usda.gov/animal_welfare/downloads/Adverse-Events-on-Inspection-Reports-Tech-Note.pdf" TargetMode="External"/><Relationship Id="rId3" Type="http://schemas.openxmlformats.org/officeDocument/2006/relationships/image" Target="../media/image4.jpeg"/><Relationship Id="rId7" Type="http://schemas.openxmlformats.org/officeDocument/2006/relationships/hyperlink" Target="https://grants.nih.gov/grants/olaw/reporting_noncompliance.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rants.nih.gov/grants/guide/notice-files/NOT-OD-05-034.html" TargetMode="External"/><Relationship Id="rId5" Type="http://schemas.openxmlformats.org/officeDocument/2006/relationships/hyperlink" Target="https://grants.nih.gov/grants/olaw/references/phspol.htm#ReportingRequirements" TargetMode="Externa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descr="Welcome IACUC Members!"/>
          <p:cNvSpPr/>
          <p:nvPr/>
        </p:nvSpPr>
        <p:spPr>
          <a:xfrm>
            <a:off x="4803944" y="4267200"/>
            <a:ext cx="3425656" cy="18926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p:cNvSpPr txBox="1">
            <a:spLocks/>
          </p:cNvSpPr>
          <p:nvPr/>
        </p:nvSpPr>
        <p:spPr>
          <a:xfrm>
            <a:off x="5640472" y="5113276"/>
            <a:ext cx="1752600" cy="49508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rPr>
              <a:t>Welcome, IACUC Members!</a:t>
            </a:r>
          </a:p>
        </p:txBody>
      </p:sp>
      <p:sp>
        <p:nvSpPr>
          <p:cNvPr id="3" name="Subtitle 2"/>
          <p:cNvSpPr>
            <a:spLocks noGrp="1"/>
          </p:cNvSpPr>
          <p:nvPr>
            <p:ph type="subTitle" idx="1"/>
          </p:nvPr>
        </p:nvSpPr>
        <p:spPr>
          <a:xfrm>
            <a:off x="228600" y="3425308"/>
            <a:ext cx="8830235" cy="1241822"/>
          </a:xfrm>
          <a:noFill/>
        </p:spPr>
        <p:txBody>
          <a:bodyPr>
            <a:noAutofit/>
          </a:bodyPr>
          <a:lstStyle/>
          <a:p>
            <a:r>
              <a:rPr lang="en-US" sz="2100" dirty="0"/>
              <a:t>Marilyn Brown, Jessi Kittel, Jane Na, David Powell, Bridget Watson</a:t>
            </a:r>
          </a:p>
          <a:p>
            <a:endParaRPr lang="en-US" sz="2100" dirty="0"/>
          </a:p>
          <a:p>
            <a:r>
              <a:rPr lang="en-US" sz="2100" dirty="0"/>
              <a:t>ICARE TTI</a:t>
            </a:r>
          </a:p>
          <a:p>
            <a:r>
              <a:rPr lang="en-US" sz="2100" dirty="0"/>
              <a:t>May 4, 2017</a:t>
            </a:r>
          </a:p>
          <a:p>
            <a:endParaRPr lang="en-US" sz="2100" dirty="0"/>
          </a:p>
          <a:p>
            <a:endParaRPr lang="en-US" dirty="0"/>
          </a:p>
          <a:p>
            <a:r>
              <a:rPr lang="en-US" sz="1400" dirty="0"/>
              <a:t>                                                                                     </a:t>
            </a:r>
          </a:p>
          <a:p>
            <a:endParaRPr lang="en-US" sz="1400" dirty="0"/>
          </a:p>
          <a:p>
            <a:r>
              <a:rPr lang="en-US" sz="1400" dirty="0"/>
              <a:t>                                                                                             Facilitators: Carolyn McKinnie, Chris Newcomer</a:t>
            </a:r>
          </a:p>
        </p:txBody>
      </p:sp>
      <p:sp>
        <p:nvSpPr>
          <p:cNvPr id="2" name="Title 1"/>
          <p:cNvSpPr>
            <a:spLocks noGrp="1"/>
          </p:cNvSpPr>
          <p:nvPr>
            <p:ph type="ctrTitle"/>
          </p:nvPr>
        </p:nvSpPr>
        <p:spPr>
          <a:xfrm>
            <a:off x="228600" y="1447800"/>
            <a:ext cx="7315200" cy="1825096"/>
          </a:xfrm>
        </p:spPr>
        <p:txBody>
          <a:bodyPr>
            <a:normAutofit fontScale="90000"/>
          </a:bodyPr>
          <a:lstStyle/>
          <a:p>
            <a:r>
              <a:rPr lang="en-US" dirty="0"/>
              <a:t>Noncompliance Reporting and FOIA</a:t>
            </a:r>
          </a:p>
        </p:txBody>
      </p:sp>
    </p:spTree>
    <p:extLst>
      <p:ext uri="{BB962C8B-B14F-4D97-AF65-F5344CB8AC3E}">
        <p14:creationId xmlns:p14="http://schemas.microsoft.com/office/powerpoint/2010/main" val="321950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hoto: bom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048000"/>
            <a:ext cx="4572000" cy="2571750"/>
          </a:xfrm>
          <a:prstGeom prst="rect">
            <a:avLst/>
          </a:prstGeom>
        </p:spPr>
      </p:pic>
      <p:sp>
        <p:nvSpPr>
          <p:cNvPr id="2" name="Title 1"/>
          <p:cNvSpPr>
            <a:spLocks noGrp="1"/>
          </p:cNvSpPr>
          <p:nvPr>
            <p:ph type="title"/>
          </p:nvPr>
        </p:nvSpPr>
        <p:spPr>
          <a:xfrm>
            <a:off x="457200" y="992972"/>
            <a:ext cx="8092440" cy="1293028"/>
          </a:xfrm>
        </p:spPr>
        <p:txBody>
          <a:bodyPr>
            <a:normAutofit/>
          </a:bodyPr>
          <a:lstStyle/>
          <a:p>
            <a:pPr algn="l"/>
            <a:r>
              <a:rPr lang="en-US" dirty="0"/>
              <a:t>What happens when we report noncompliance?</a:t>
            </a:r>
          </a:p>
        </p:txBody>
      </p:sp>
    </p:spTree>
    <p:extLst>
      <p:ext uri="{BB962C8B-B14F-4D97-AF65-F5344CB8AC3E}">
        <p14:creationId xmlns:p14="http://schemas.microsoft.com/office/powerpoint/2010/main" val="154177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72"/>
            <a:ext cx="8092440" cy="1293028"/>
          </a:xfrm>
        </p:spPr>
        <p:txBody>
          <a:bodyPr>
            <a:normAutofit/>
          </a:bodyPr>
          <a:lstStyle/>
          <a:p>
            <a:pPr algn="l"/>
            <a:r>
              <a:rPr lang="en-US" dirty="0"/>
              <a:t>What happens when we report noncompliance?</a:t>
            </a:r>
          </a:p>
        </p:txBody>
      </p:sp>
      <p:sp>
        <p:nvSpPr>
          <p:cNvPr id="6" name="Content Placeholder 2"/>
          <p:cNvSpPr>
            <a:spLocks noGrp="1"/>
          </p:cNvSpPr>
          <p:nvPr>
            <p:ph idx="1"/>
          </p:nvPr>
        </p:nvSpPr>
        <p:spPr>
          <a:xfrm>
            <a:off x="594360" y="2438400"/>
            <a:ext cx="7955280" cy="4069080"/>
          </a:xfrm>
        </p:spPr>
        <p:txBody>
          <a:bodyPr>
            <a:normAutofit fontScale="92500" lnSpcReduction="10000"/>
          </a:bodyPr>
          <a:lstStyle/>
          <a:p>
            <a:r>
              <a:rPr lang="en-US" dirty="0"/>
              <a:t>Your IACUC has become aware that during a recent windstorm, power was knocked out to your animal facility housing a large colony of rabbits on a PHS-funded study. The emergency generator failed and power was not restored for 48 hours. During this time, temperatures exceeded the maximum allowed in the Guide and AWA Regulations. Your IACUC convenes an emergency meeting and decides this must be reported to the USDA and OLAW. Predict how this would play out.</a:t>
            </a:r>
            <a:br>
              <a:rPr lang="en-US" dirty="0"/>
            </a:br>
            <a:endParaRPr lang="en-US" dirty="0"/>
          </a:p>
          <a:p>
            <a:r>
              <a:rPr lang="en-US" dirty="0"/>
              <a:t>Brainstorm - as a group, think of possible outcomes of reporting this noncompliance</a:t>
            </a:r>
          </a:p>
          <a:p>
            <a:r>
              <a:rPr lang="en-US" dirty="0"/>
              <a:t>Concept map - demonstrate these outcomes and how they may interact</a:t>
            </a:r>
            <a:br>
              <a:rPr lang="en-US" dirty="0"/>
            </a:br>
            <a:endParaRPr lang="en-US" dirty="0"/>
          </a:p>
          <a:p>
            <a:endParaRPr lang="en-US" dirty="0"/>
          </a:p>
        </p:txBody>
      </p:sp>
    </p:spTree>
    <p:extLst>
      <p:ext uri="{BB962C8B-B14F-4D97-AF65-F5344CB8AC3E}">
        <p14:creationId xmlns:p14="http://schemas.microsoft.com/office/powerpoint/2010/main" val="1815558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81400" y="6494410"/>
            <a:ext cx="5715001" cy="323165"/>
          </a:xfrm>
          <a:prstGeom prst="rect">
            <a:avLst/>
          </a:prstGeom>
          <a:noFill/>
        </p:spPr>
        <p:txBody>
          <a:bodyPr wrap="square" rtlCol="0">
            <a:spAutoFit/>
          </a:bodyPr>
          <a:lstStyle/>
          <a:p>
            <a:r>
              <a:rPr lang="en-US" sz="1500" dirty="0"/>
              <a:t>http://</a:t>
            </a:r>
            <a:r>
              <a:rPr lang="en-US" sz="1500" dirty="0" err="1"/>
              <a:t>www.readingrockets.org</a:t>
            </a:r>
            <a:r>
              <a:rPr lang="en-US" sz="1500" dirty="0"/>
              <a:t>/strategies/</a:t>
            </a:r>
            <a:r>
              <a:rPr lang="en-US" sz="1500" dirty="0" err="1"/>
              <a:t>concept_maps</a:t>
            </a:r>
            <a:endParaRPr lang="en-US" sz="1500" dirty="0"/>
          </a:p>
        </p:txBody>
      </p:sp>
      <p:pic>
        <p:nvPicPr>
          <p:cNvPr id="7" name="Picture 6" descr="Image: concept map"/>
          <p:cNvPicPr>
            <a:picLocks noChangeAspect="1"/>
          </p:cNvPicPr>
          <p:nvPr/>
        </p:nvPicPr>
        <p:blipFill>
          <a:blip r:embed="rId3"/>
          <a:stretch>
            <a:fillRect/>
          </a:stretch>
        </p:blipFill>
        <p:spPr>
          <a:xfrm>
            <a:off x="4800600" y="1832726"/>
            <a:ext cx="3810869" cy="4110874"/>
          </a:xfrm>
          <a:prstGeom prst="rect">
            <a:avLst/>
          </a:prstGeom>
        </p:spPr>
      </p:pic>
      <p:pic>
        <p:nvPicPr>
          <p:cNvPr id="4" name="Content Placeholder 3" descr="Image: concept map"/>
          <p:cNvPicPr>
            <a:picLocks noGrp="1" noChangeAspect="1"/>
          </p:cNvPicPr>
          <p:nvPr>
            <p:ph idx="1"/>
          </p:nvPr>
        </p:nvPicPr>
        <p:blipFill>
          <a:blip r:embed="rId4"/>
          <a:stretch>
            <a:fillRect/>
          </a:stretch>
        </p:blipFill>
        <p:spPr>
          <a:xfrm>
            <a:off x="610469" y="2252933"/>
            <a:ext cx="3829050" cy="3270459"/>
          </a:xfrm>
          <a:prstGeom prst="rect">
            <a:avLst/>
          </a:prstGeom>
        </p:spPr>
      </p:pic>
      <p:sp>
        <p:nvSpPr>
          <p:cNvPr id="2" name="Title 1"/>
          <p:cNvSpPr>
            <a:spLocks noGrp="1"/>
          </p:cNvSpPr>
          <p:nvPr>
            <p:ph type="title"/>
          </p:nvPr>
        </p:nvSpPr>
        <p:spPr>
          <a:xfrm>
            <a:off x="457200" y="764373"/>
            <a:ext cx="8092440" cy="1293028"/>
          </a:xfrm>
        </p:spPr>
        <p:txBody>
          <a:bodyPr/>
          <a:lstStyle/>
          <a:p>
            <a:pPr algn="l"/>
            <a:r>
              <a:rPr lang="en-US" dirty="0">
                <a:solidFill>
                  <a:schemeClr val="tx1"/>
                </a:solidFill>
                <a:latin typeface="+mn-lt"/>
              </a:rPr>
              <a:t>Sample Concept Maps</a:t>
            </a:r>
          </a:p>
        </p:txBody>
      </p:sp>
    </p:spTree>
    <p:extLst>
      <p:ext uri="{BB962C8B-B14F-4D97-AF65-F5344CB8AC3E}">
        <p14:creationId xmlns:p14="http://schemas.microsoft.com/office/powerpoint/2010/main" val="1501003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hoto: So you're telling me - we have to report th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505200"/>
            <a:ext cx="3032202" cy="3039362"/>
          </a:xfrm>
          <a:prstGeom prst="rect">
            <a:avLst/>
          </a:prstGeom>
        </p:spPr>
      </p:pic>
      <p:sp>
        <p:nvSpPr>
          <p:cNvPr id="7" name="Content Placeholder 2"/>
          <p:cNvSpPr txBox="1">
            <a:spLocks/>
          </p:cNvSpPr>
          <p:nvPr/>
        </p:nvSpPr>
        <p:spPr>
          <a:xfrm>
            <a:off x="746760" y="2560320"/>
            <a:ext cx="7955280" cy="4069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Brainstorm - at your table, discuss and come up with one or two reasons why we report noncompliance</a:t>
            </a:r>
          </a:p>
          <a:p>
            <a:pPr lvl="1"/>
            <a:endParaRPr lang="en-US" dirty="0"/>
          </a:p>
          <a:p>
            <a:r>
              <a:rPr lang="en-US" dirty="0"/>
              <a:t>Report out</a:t>
            </a:r>
          </a:p>
          <a:p>
            <a:pPr marL="457200" lvl="1" indent="0">
              <a:buNone/>
            </a:pPr>
            <a:endParaRPr lang="en-US" dirty="0"/>
          </a:p>
        </p:txBody>
      </p:sp>
      <p:sp>
        <p:nvSpPr>
          <p:cNvPr id="2" name="Title 1"/>
          <p:cNvSpPr>
            <a:spLocks noGrp="1"/>
          </p:cNvSpPr>
          <p:nvPr>
            <p:ph type="title"/>
          </p:nvPr>
        </p:nvSpPr>
        <p:spPr>
          <a:xfrm>
            <a:off x="457200" y="992972"/>
            <a:ext cx="8382000" cy="1293028"/>
          </a:xfrm>
        </p:spPr>
        <p:txBody>
          <a:bodyPr>
            <a:normAutofit/>
          </a:bodyPr>
          <a:lstStyle/>
          <a:p>
            <a:pPr algn="l"/>
            <a:r>
              <a:rPr lang="en-US" dirty="0"/>
              <a:t>Why do we report noncompliance?</a:t>
            </a:r>
          </a:p>
        </p:txBody>
      </p:sp>
    </p:spTree>
    <p:extLst>
      <p:ext uri="{BB962C8B-B14F-4D97-AF65-F5344CB8AC3E}">
        <p14:creationId xmlns:p14="http://schemas.microsoft.com/office/powerpoint/2010/main" val="3952743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092440" cy="1293028"/>
          </a:xfrm>
        </p:spPr>
        <p:txBody>
          <a:bodyPr>
            <a:normAutofit/>
          </a:bodyPr>
          <a:lstStyle/>
          <a:p>
            <a:pPr algn="l"/>
            <a:r>
              <a:rPr lang="en-US" dirty="0"/>
              <a:t>Why do we report noncompliance?</a:t>
            </a:r>
          </a:p>
        </p:txBody>
      </p:sp>
      <p:sp>
        <p:nvSpPr>
          <p:cNvPr id="4" name="Content Placeholder 2"/>
          <p:cNvSpPr>
            <a:spLocks noGrp="1"/>
          </p:cNvSpPr>
          <p:nvPr>
            <p:ph idx="1"/>
          </p:nvPr>
        </p:nvSpPr>
        <p:spPr>
          <a:xfrm>
            <a:off x="594360" y="2590800"/>
            <a:ext cx="7955280" cy="4069080"/>
          </a:xfrm>
        </p:spPr>
        <p:txBody>
          <a:bodyPr>
            <a:normAutofit/>
          </a:bodyPr>
          <a:lstStyle/>
          <a:p>
            <a:r>
              <a:rPr lang="en-US" sz="2400" dirty="0" err="1"/>
              <a:t>Consensogram</a:t>
            </a:r>
            <a:r>
              <a:rPr lang="en-US" sz="2400" dirty="0"/>
              <a:t> - take two post-its and vote for the two reasons that you deem most significant</a:t>
            </a:r>
          </a:p>
          <a:p>
            <a:pPr lvl="1"/>
            <a:endParaRPr lang="en-US" sz="2400" dirty="0"/>
          </a:p>
          <a:p>
            <a:endParaRPr lang="en-US" sz="2400" dirty="0"/>
          </a:p>
          <a:p>
            <a:pPr lvl="1"/>
            <a:endParaRPr lang="en-US" sz="2400" dirty="0"/>
          </a:p>
        </p:txBody>
      </p:sp>
    </p:spTree>
    <p:extLst>
      <p:ext uri="{BB962C8B-B14F-4D97-AF65-F5344CB8AC3E}">
        <p14:creationId xmlns:p14="http://schemas.microsoft.com/office/powerpoint/2010/main" val="2357405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3405"/>
            <a:ext cx="7315200" cy="1825096"/>
          </a:xfrm>
        </p:spPr>
        <p:txBody>
          <a:bodyPr>
            <a:normAutofit/>
          </a:bodyPr>
          <a:lstStyle/>
          <a:p>
            <a:pPr algn="ctr"/>
            <a:r>
              <a:rPr lang="en-US" sz="3600" b="1" cap="none" dirty="0" smtClean="0"/>
              <a:t>What goes into a noncompliance report?</a:t>
            </a:r>
            <a:endParaRPr lang="en-US" sz="3600" cap="none" dirty="0"/>
          </a:p>
        </p:txBody>
      </p:sp>
      <p:sp>
        <p:nvSpPr>
          <p:cNvPr id="5" name="Slide Number Placeholder 4"/>
          <p:cNvSpPr>
            <a:spLocks noGrp="1"/>
          </p:cNvSpPr>
          <p:nvPr>
            <p:ph type="sldNum" sz="quarter" idx="12"/>
          </p:nvPr>
        </p:nvSpPr>
        <p:spPr/>
        <p:txBody>
          <a:bodyPr/>
          <a:lstStyle/>
          <a:p>
            <a:fld id="{07749AC7-B1F9-463A-A75D-3D12A51E232C}" type="slidenum">
              <a:rPr lang="en-US" smtClean="0"/>
              <a:t>15</a:t>
            </a:fld>
            <a:endParaRPr lang="en-US" dirty="0"/>
          </a:p>
        </p:txBody>
      </p:sp>
    </p:spTree>
    <p:extLst>
      <p:ext uri="{BB962C8B-B14F-4D97-AF65-F5344CB8AC3E}">
        <p14:creationId xmlns:p14="http://schemas.microsoft.com/office/powerpoint/2010/main" val="404703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72"/>
            <a:ext cx="8092440" cy="1293028"/>
          </a:xfrm>
        </p:spPr>
        <p:txBody>
          <a:bodyPr>
            <a:normAutofit/>
          </a:bodyPr>
          <a:lstStyle/>
          <a:p>
            <a:pPr algn="l"/>
            <a:r>
              <a:rPr lang="en-US" dirty="0"/>
              <a:t>What goes into a noncompliance report?</a:t>
            </a:r>
          </a:p>
        </p:txBody>
      </p:sp>
      <p:sp>
        <p:nvSpPr>
          <p:cNvPr id="4" name="Content Placeholder 2"/>
          <p:cNvSpPr>
            <a:spLocks noGrp="1"/>
          </p:cNvSpPr>
          <p:nvPr>
            <p:ph idx="1"/>
          </p:nvPr>
        </p:nvSpPr>
        <p:spPr>
          <a:xfrm>
            <a:off x="594360" y="2590800"/>
            <a:ext cx="7955280" cy="4069080"/>
          </a:xfrm>
        </p:spPr>
        <p:txBody>
          <a:bodyPr/>
          <a:lstStyle/>
          <a:p>
            <a:r>
              <a:rPr lang="en-US" sz="2400" dirty="0"/>
              <a:t>Review this excerpt from a noncompliance report which includes the description of the incident and corrective action. Keep in mind that these reports may be subject to FOIA.</a:t>
            </a:r>
          </a:p>
          <a:p>
            <a:endParaRPr lang="en-US" sz="2400" dirty="0"/>
          </a:p>
          <a:p>
            <a:r>
              <a:rPr lang="en-US" sz="2400" dirty="0"/>
              <a:t>Work on this individually for </a:t>
            </a:r>
            <a:r>
              <a:rPr lang="en-US" sz="2400" dirty="0" smtClean="0"/>
              <a:t>a couple minutes, discuss </a:t>
            </a:r>
            <a:r>
              <a:rPr lang="en-US" sz="2400" dirty="0"/>
              <a:t>as a table – what would you change and why?</a:t>
            </a:r>
          </a:p>
          <a:p>
            <a:pPr lvl="1"/>
            <a:endParaRPr lang="en-US" dirty="0"/>
          </a:p>
          <a:p>
            <a:endParaRPr lang="en-US" dirty="0"/>
          </a:p>
          <a:p>
            <a:pPr lvl="1"/>
            <a:endParaRPr lang="en-US" dirty="0"/>
          </a:p>
        </p:txBody>
      </p:sp>
    </p:spTree>
    <p:extLst>
      <p:ext uri="{BB962C8B-B14F-4D97-AF65-F5344CB8AC3E}">
        <p14:creationId xmlns:p14="http://schemas.microsoft.com/office/powerpoint/2010/main" val="400967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04800" y="3429000"/>
            <a:ext cx="8534400" cy="3113286"/>
          </a:xfrm>
        </p:spPr>
        <p:txBody>
          <a:bodyPr>
            <a:noAutofit/>
          </a:bodyPr>
          <a:lstStyle/>
          <a:p>
            <a:pPr marL="0" indent="0" algn="ctr">
              <a:buNone/>
            </a:pPr>
            <a:r>
              <a:rPr lang="en-US" sz="3100" b="1" dirty="0"/>
              <a:t>Objectives</a:t>
            </a:r>
          </a:p>
          <a:p>
            <a:pPr marL="0" indent="0">
              <a:spcAft>
                <a:spcPts val="600"/>
              </a:spcAft>
              <a:buNone/>
            </a:pPr>
            <a:r>
              <a:rPr lang="en-US" sz="2100" u="sng" dirty="0"/>
              <a:t>Define</a:t>
            </a:r>
            <a:r>
              <a:rPr lang="en-US" sz="2100" dirty="0"/>
              <a:t> noncompliance (LOC)</a:t>
            </a:r>
          </a:p>
          <a:p>
            <a:pPr marL="0" lvl="0" indent="0">
              <a:spcAft>
                <a:spcPts val="600"/>
              </a:spcAft>
              <a:buNone/>
            </a:pPr>
            <a:r>
              <a:rPr lang="en-US" sz="2100" u="sng" dirty="0"/>
              <a:t>Assess</a:t>
            </a:r>
            <a:r>
              <a:rPr lang="en-US" sz="2100" dirty="0"/>
              <a:t> whether events are noncompliant (HOC)</a:t>
            </a:r>
          </a:p>
          <a:p>
            <a:pPr marL="0" lvl="0" indent="0">
              <a:spcAft>
                <a:spcPts val="600"/>
              </a:spcAft>
              <a:buNone/>
            </a:pPr>
            <a:r>
              <a:rPr lang="en-US" sz="2100" u="sng" dirty="0"/>
              <a:t>Outline</a:t>
            </a:r>
            <a:r>
              <a:rPr lang="en-US" sz="2100" dirty="0"/>
              <a:t> noncompliance reporting requirements of OLAW &amp; USDA (HOC)</a:t>
            </a:r>
          </a:p>
          <a:p>
            <a:pPr marL="0" lvl="0" indent="0">
              <a:spcAft>
                <a:spcPts val="600"/>
              </a:spcAft>
              <a:buNone/>
            </a:pPr>
            <a:r>
              <a:rPr lang="en-US" sz="2100" u="sng" dirty="0"/>
              <a:t>Predict</a:t>
            </a:r>
            <a:r>
              <a:rPr lang="en-US" sz="2100" dirty="0"/>
              <a:t> possible outcomes of reporting noncompliance (HOC)</a:t>
            </a:r>
          </a:p>
          <a:p>
            <a:pPr marL="0" indent="0">
              <a:spcAft>
                <a:spcPts val="600"/>
              </a:spcAft>
              <a:buNone/>
            </a:pPr>
            <a:r>
              <a:rPr lang="en-US" sz="2100" u="sng" dirty="0"/>
              <a:t>Justify</a:t>
            </a:r>
            <a:r>
              <a:rPr lang="en-US" sz="2100" dirty="0"/>
              <a:t> why we report noncompliance (HOC)</a:t>
            </a:r>
            <a:endParaRPr lang="en-US" sz="2100" dirty="0"/>
          </a:p>
        </p:txBody>
      </p:sp>
      <p:sp>
        <p:nvSpPr>
          <p:cNvPr id="13" name="Up Arrow 12" descr="Up arrow"/>
          <p:cNvSpPr/>
          <p:nvPr/>
        </p:nvSpPr>
        <p:spPr>
          <a:xfrm rot="10800000">
            <a:off x="4115236" y="2463195"/>
            <a:ext cx="609164" cy="813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p:cNvSpPr>
            <a:spLocks noGrp="1"/>
          </p:cNvSpPr>
          <p:nvPr>
            <p:ph sz="half" idx="1"/>
          </p:nvPr>
        </p:nvSpPr>
        <p:spPr>
          <a:xfrm>
            <a:off x="304800" y="1593693"/>
            <a:ext cx="8534400" cy="1225707"/>
          </a:xfrm>
        </p:spPr>
        <p:txBody>
          <a:bodyPr>
            <a:normAutofit fontScale="92500" lnSpcReduction="10000"/>
          </a:bodyPr>
          <a:lstStyle/>
          <a:p>
            <a:pPr marL="0" indent="0" algn="ctr">
              <a:buNone/>
            </a:pPr>
            <a:r>
              <a:rPr lang="en-US" sz="3400" b="1" dirty="0"/>
              <a:t>Goal #1</a:t>
            </a:r>
          </a:p>
          <a:p>
            <a:pPr marL="0" indent="0">
              <a:buNone/>
            </a:pPr>
            <a:r>
              <a:rPr lang="en-US" sz="2500" dirty="0"/>
              <a:t>Understand the concept of noncompliance and how and why we </a:t>
            </a:r>
            <a:r>
              <a:rPr lang="en-US" sz="2500" dirty="0" smtClean="0"/>
              <a:t>report</a:t>
            </a:r>
            <a:endParaRPr lang="en-US" sz="2500" dirty="0"/>
          </a:p>
        </p:txBody>
      </p:sp>
      <p:sp>
        <p:nvSpPr>
          <p:cNvPr id="12" name="Title 1"/>
          <p:cNvSpPr>
            <a:spLocks noGrp="1"/>
          </p:cNvSpPr>
          <p:nvPr>
            <p:ph type="title"/>
          </p:nvPr>
        </p:nvSpPr>
        <p:spPr>
          <a:xfrm>
            <a:off x="2171700" y="323506"/>
            <a:ext cx="6377940" cy="1293028"/>
          </a:xfrm>
        </p:spPr>
        <p:txBody>
          <a:bodyPr>
            <a:normAutofit/>
          </a:bodyPr>
          <a:lstStyle/>
          <a:p>
            <a:pPr algn="l"/>
            <a:r>
              <a:rPr lang="en-US" dirty="0" smtClean="0"/>
              <a:t>ACCOMPLISHMENTS</a:t>
            </a:r>
            <a:endParaRPr lang="en-US" dirty="0"/>
          </a:p>
        </p:txBody>
      </p:sp>
    </p:spTree>
    <p:extLst>
      <p:ext uri="{BB962C8B-B14F-4D97-AF65-F5344CB8AC3E}">
        <p14:creationId xmlns:p14="http://schemas.microsoft.com/office/powerpoint/2010/main" val="150980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304800" y="4123260"/>
            <a:ext cx="8534400" cy="2419025"/>
          </a:xfrm>
        </p:spPr>
        <p:txBody>
          <a:bodyPr>
            <a:noAutofit/>
          </a:bodyPr>
          <a:lstStyle/>
          <a:p>
            <a:pPr marL="0" indent="0" algn="ctr">
              <a:buNone/>
            </a:pPr>
            <a:r>
              <a:rPr lang="en-US" sz="3300" b="1" dirty="0"/>
              <a:t>Objectives</a:t>
            </a:r>
          </a:p>
          <a:p>
            <a:pPr marL="0" indent="0" rtl="0" eaLnBrk="1" latinLnBrk="0" hangingPunct="1">
              <a:buNone/>
            </a:pPr>
            <a:r>
              <a:rPr lang="en-US" sz="2400" u="sng" kern="1200" dirty="0" smtClean="0">
                <a:solidFill>
                  <a:schemeClr val="tx1"/>
                </a:solidFill>
                <a:effectLst/>
              </a:rPr>
              <a:t>Recognize</a:t>
            </a:r>
            <a:r>
              <a:rPr lang="en-US" sz="2400" kern="1200" dirty="0" smtClean="0">
                <a:solidFill>
                  <a:schemeClr val="tx1"/>
                </a:solidFill>
                <a:effectLst/>
              </a:rPr>
              <a:t> appropriate content of a noncompliance report and what can make it FOIA ready (LOC)</a:t>
            </a:r>
            <a:endParaRPr lang="en-US" sz="2400" dirty="0">
              <a:effectLst/>
            </a:endParaRPr>
          </a:p>
        </p:txBody>
      </p:sp>
      <p:sp>
        <p:nvSpPr>
          <p:cNvPr id="13" name="Up Arrow 12" descr="Up arrow"/>
          <p:cNvSpPr/>
          <p:nvPr/>
        </p:nvSpPr>
        <p:spPr>
          <a:xfrm rot="10800000">
            <a:off x="4115236" y="3072795"/>
            <a:ext cx="609164" cy="813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p:cNvSpPr>
            <a:spLocks noGrp="1"/>
          </p:cNvSpPr>
          <p:nvPr>
            <p:ph sz="half" idx="1"/>
          </p:nvPr>
        </p:nvSpPr>
        <p:spPr>
          <a:xfrm>
            <a:off x="304800" y="1593693"/>
            <a:ext cx="8534400" cy="1225707"/>
          </a:xfrm>
        </p:spPr>
        <p:txBody>
          <a:bodyPr>
            <a:normAutofit lnSpcReduction="10000"/>
          </a:bodyPr>
          <a:lstStyle/>
          <a:p>
            <a:pPr marL="0" indent="0" algn="ctr">
              <a:buNone/>
            </a:pPr>
            <a:r>
              <a:rPr lang="en-US" sz="3300" b="1" dirty="0" smtClean="0"/>
              <a:t>Goal #2</a:t>
            </a:r>
            <a:endParaRPr lang="en-US" sz="3300" b="1" dirty="0"/>
          </a:p>
          <a:p>
            <a:pPr marL="0" indent="0" rtl="0" eaLnBrk="1" latinLnBrk="0" hangingPunct="1">
              <a:buNone/>
            </a:pPr>
            <a:r>
              <a:rPr lang="en-US" sz="2400" kern="1200" dirty="0" smtClean="0">
                <a:solidFill>
                  <a:schemeClr val="tx1"/>
                </a:solidFill>
                <a:effectLst/>
              </a:rPr>
              <a:t>Understand the impact of the Freedom of Information Act (FOIA) as it relates to Noncompliance Reporting</a:t>
            </a:r>
            <a:endParaRPr lang="en-US" sz="2400" dirty="0">
              <a:effectLst/>
            </a:endParaRPr>
          </a:p>
        </p:txBody>
      </p:sp>
      <p:sp>
        <p:nvSpPr>
          <p:cNvPr id="12" name="Title 1"/>
          <p:cNvSpPr>
            <a:spLocks noGrp="1"/>
          </p:cNvSpPr>
          <p:nvPr>
            <p:ph type="title"/>
          </p:nvPr>
        </p:nvSpPr>
        <p:spPr>
          <a:xfrm>
            <a:off x="2171700" y="323506"/>
            <a:ext cx="6377940" cy="1293028"/>
          </a:xfrm>
        </p:spPr>
        <p:txBody>
          <a:bodyPr>
            <a:normAutofit/>
          </a:bodyPr>
          <a:lstStyle/>
          <a:p>
            <a:pPr algn="l"/>
            <a:r>
              <a:rPr lang="en-US" dirty="0" smtClean="0"/>
              <a:t>ACCOMPLISHMENTS</a:t>
            </a:r>
            <a:endParaRPr lang="en-US" dirty="0"/>
          </a:p>
        </p:txBody>
      </p:sp>
    </p:spTree>
    <p:extLst>
      <p:ext uri="{BB962C8B-B14F-4D97-AF65-F5344CB8AC3E}">
        <p14:creationId xmlns:p14="http://schemas.microsoft.com/office/powerpoint/2010/main" val="65537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72"/>
            <a:ext cx="8092440" cy="1293028"/>
          </a:xfrm>
        </p:spPr>
        <p:txBody>
          <a:bodyPr>
            <a:normAutofit/>
          </a:bodyPr>
          <a:lstStyle/>
          <a:p>
            <a:pPr algn="l"/>
            <a:r>
              <a:rPr lang="en-US" dirty="0" smtClean="0"/>
              <a:t>Summative Assessment</a:t>
            </a:r>
            <a:endParaRPr lang="en-US" dirty="0"/>
          </a:p>
        </p:txBody>
      </p:sp>
      <p:sp>
        <p:nvSpPr>
          <p:cNvPr id="4" name="Content Placeholder 2"/>
          <p:cNvSpPr>
            <a:spLocks noGrp="1"/>
          </p:cNvSpPr>
          <p:nvPr>
            <p:ph idx="1"/>
          </p:nvPr>
        </p:nvSpPr>
        <p:spPr>
          <a:xfrm>
            <a:off x="594360" y="2590800"/>
            <a:ext cx="7955280" cy="4069080"/>
          </a:xfrm>
        </p:spPr>
        <p:txBody>
          <a:bodyPr>
            <a:normAutofit fontScale="70000" lnSpcReduction="20000"/>
          </a:bodyPr>
          <a:lstStyle/>
          <a:p>
            <a:pPr marL="0" lvl="0" indent="0">
              <a:buNone/>
            </a:pPr>
            <a:r>
              <a:rPr lang="en-US" sz="2400" dirty="0" smtClean="0"/>
              <a:t>1.</a:t>
            </a:r>
            <a:r>
              <a:rPr lang="en-US" sz="2400" dirty="0"/>
              <a:t> </a:t>
            </a:r>
            <a:r>
              <a:rPr lang="en-US" sz="2400" dirty="0" smtClean="0"/>
              <a:t>Assess </a:t>
            </a:r>
            <a:r>
              <a:rPr lang="en-US" sz="2400" dirty="0"/>
              <a:t>each as a non-compliant incident. For purposes of this question, all described animal activities are funded by PHS. Mark Y (yes) or N (no). 1 point each for scoring criteria (4 out of 5 points constitutes objective met).</a:t>
            </a:r>
          </a:p>
          <a:p>
            <a:pPr marL="0" indent="0">
              <a:buNone/>
            </a:pPr>
            <a:r>
              <a:rPr lang="en-US" sz="2400" dirty="0" smtClean="0"/>
              <a:t>____ </a:t>
            </a:r>
            <a:r>
              <a:rPr lang="en-US" sz="2400" dirty="0"/>
              <a:t>An investigator discontinues administration of buprenorphine two days after surgery as they determine the animal is no longer in pain. The protocol describes that buprenorphine will be administered through the third post-operative day. </a:t>
            </a:r>
          </a:p>
          <a:p>
            <a:pPr marL="0" indent="0">
              <a:buNone/>
            </a:pPr>
            <a:r>
              <a:rPr lang="en-US" sz="2400" dirty="0" smtClean="0"/>
              <a:t>____ </a:t>
            </a:r>
            <a:r>
              <a:rPr lang="en-US" sz="2400" dirty="0"/>
              <a:t>The protocol is approved for 800 zebrafish. The PI exceeds use of animal numbers approved on the protocol by 150 zebrafish.</a:t>
            </a:r>
          </a:p>
          <a:p>
            <a:pPr marL="0" indent="0">
              <a:buNone/>
            </a:pPr>
            <a:r>
              <a:rPr lang="en-US" sz="2400" dirty="0" smtClean="0"/>
              <a:t>____ </a:t>
            </a:r>
            <a:r>
              <a:rPr lang="en-US" sz="2400" dirty="0"/>
              <a:t>An investigator is not following the institutional policy for aseptic technique. Upon investigation, the deviation is in the IACUC approved protocol with appropriate scientific justification.</a:t>
            </a:r>
          </a:p>
          <a:p>
            <a:pPr marL="0" indent="0">
              <a:buNone/>
            </a:pPr>
            <a:r>
              <a:rPr lang="en-US" sz="2400" dirty="0" smtClean="0"/>
              <a:t>____ </a:t>
            </a:r>
            <a:r>
              <a:rPr lang="en-US" sz="2400" dirty="0"/>
              <a:t>An animal is found alive in the carcass cooler.</a:t>
            </a:r>
          </a:p>
          <a:p>
            <a:pPr marL="0" indent="0">
              <a:buNone/>
            </a:pPr>
            <a:r>
              <a:rPr lang="en-US" sz="2400" dirty="0" smtClean="0"/>
              <a:t>____ </a:t>
            </a:r>
            <a:r>
              <a:rPr lang="en-US" sz="2400" dirty="0"/>
              <a:t>A PI has protocol approval to have animals within laboratory space for up to 18 hours. During the semiannual inspection, upon questioning the postdoctoral fellow, it is disclosed that animals are kept for up to a week in the lab</a:t>
            </a:r>
            <a:r>
              <a:rPr lang="en-US" sz="2400" dirty="0" smtClean="0"/>
              <a:t>.</a:t>
            </a:r>
            <a:endParaRPr lang="en-US" sz="2400" dirty="0"/>
          </a:p>
        </p:txBody>
      </p:sp>
    </p:spTree>
    <p:extLst>
      <p:ext uri="{BB962C8B-B14F-4D97-AF65-F5344CB8AC3E}">
        <p14:creationId xmlns:p14="http://schemas.microsoft.com/office/powerpoint/2010/main" val="2761326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94360" y="6355846"/>
            <a:ext cx="5678424" cy="410714"/>
          </a:xfrm>
        </p:spPr>
        <p:txBody>
          <a:bodyPr/>
          <a:lstStyle/>
          <a:p>
            <a:r>
              <a:rPr lang="en-US" dirty="0" smtClean="0"/>
              <a:t>Interagency Collaborative Animal Research Education (ICARE) Project, April 2017</a:t>
            </a:r>
            <a:endParaRPr lang="en-US" dirty="0"/>
          </a:p>
        </p:txBody>
      </p:sp>
      <p:sp>
        <p:nvSpPr>
          <p:cNvPr id="9" name="Content Placeholder 8"/>
          <p:cNvSpPr>
            <a:spLocks noGrp="1"/>
          </p:cNvSpPr>
          <p:nvPr>
            <p:ph sz="half" idx="2"/>
          </p:nvPr>
        </p:nvSpPr>
        <p:spPr>
          <a:xfrm>
            <a:off x="304800" y="2588836"/>
            <a:ext cx="8534400" cy="3811964"/>
          </a:xfrm>
        </p:spPr>
        <p:txBody>
          <a:bodyPr>
            <a:normAutofit lnSpcReduction="10000"/>
          </a:bodyPr>
          <a:lstStyle/>
          <a:p>
            <a:pPr marL="0" indent="0" algn="ctr">
              <a:buNone/>
            </a:pPr>
            <a:r>
              <a:rPr lang="en-US" sz="3200" b="1" dirty="0"/>
              <a:t>Session Objectives</a:t>
            </a:r>
          </a:p>
          <a:p>
            <a:pPr marL="0" indent="0">
              <a:spcAft>
                <a:spcPts val="600"/>
              </a:spcAft>
              <a:buNone/>
            </a:pPr>
            <a:r>
              <a:rPr lang="en-US" sz="2400" u="sng" dirty="0"/>
              <a:t>Define</a:t>
            </a:r>
            <a:r>
              <a:rPr lang="en-US" sz="2400" dirty="0"/>
              <a:t> noncompliance (LOC)</a:t>
            </a:r>
          </a:p>
          <a:p>
            <a:pPr marL="0" lvl="0" indent="0">
              <a:spcAft>
                <a:spcPts val="600"/>
              </a:spcAft>
              <a:buNone/>
            </a:pPr>
            <a:r>
              <a:rPr lang="en-US" sz="2400" u="sng" dirty="0"/>
              <a:t>Assess</a:t>
            </a:r>
            <a:r>
              <a:rPr lang="en-US" sz="2400" dirty="0"/>
              <a:t> whether events are noncompliant (HOC)</a:t>
            </a:r>
          </a:p>
          <a:p>
            <a:pPr marL="0" lvl="0" indent="0">
              <a:spcAft>
                <a:spcPts val="600"/>
              </a:spcAft>
              <a:buNone/>
            </a:pPr>
            <a:r>
              <a:rPr lang="en-US" sz="2400" u="sng" dirty="0"/>
              <a:t>Outline</a:t>
            </a:r>
            <a:r>
              <a:rPr lang="en-US" sz="2400" dirty="0"/>
              <a:t> noncompliance reporting requirements of OLAW &amp; USDA (HOC)</a:t>
            </a:r>
          </a:p>
          <a:p>
            <a:pPr marL="0" lvl="0" indent="0">
              <a:spcAft>
                <a:spcPts val="600"/>
              </a:spcAft>
              <a:buNone/>
            </a:pPr>
            <a:r>
              <a:rPr lang="en-US" sz="2400" u="sng" dirty="0"/>
              <a:t>Predict</a:t>
            </a:r>
            <a:r>
              <a:rPr lang="en-US" sz="2400" dirty="0"/>
              <a:t> possible outcomes of reporting noncompliance (HOC)</a:t>
            </a:r>
          </a:p>
          <a:p>
            <a:pPr marL="0" indent="0">
              <a:spcAft>
                <a:spcPts val="600"/>
              </a:spcAft>
              <a:buNone/>
            </a:pPr>
            <a:r>
              <a:rPr lang="en-US" sz="2400" u="sng" dirty="0"/>
              <a:t>Justify</a:t>
            </a:r>
            <a:r>
              <a:rPr lang="en-US" sz="2400" dirty="0"/>
              <a:t> why we report noncompliance (HOC)</a:t>
            </a:r>
          </a:p>
          <a:p>
            <a:pPr marL="0" indent="0">
              <a:buNone/>
            </a:pPr>
            <a:endParaRPr lang="en-US" dirty="0"/>
          </a:p>
        </p:txBody>
      </p:sp>
      <p:sp>
        <p:nvSpPr>
          <p:cNvPr id="10" name="Down Arrow 9" descr="Down arrow"/>
          <p:cNvSpPr/>
          <p:nvPr/>
        </p:nvSpPr>
        <p:spPr>
          <a:xfrm>
            <a:off x="4115236" y="1676400"/>
            <a:ext cx="609164" cy="813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p:cNvSpPr>
            <a:spLocks noGrp="1"/>
          </p:cNvSpPr>
          <p:nvPr>
            <p:ph sz="half" idx="1"/>
          </p:nvPr>
        </p:nvSpPr>
        <p:spPr>
          <a:xfrm>
            <a:off x="304800" y="1149958"/>
            <a:ext cx="8534400" cy="831242"/>
          </a:xfrm>
        </p:spPr>
        <p:txBody>
          <a:bodyPr>
            <a:normAutofit lnSpcReduction="10000"/>
          </a:bodyPr>
          <a:lstStyle/>
          <a:p>
            <a:pPr marL="0" indent="0">
              <a:buNone/>
            </a:pPr>
            <a:r>
              <a:rPr lang="en-US" sz="2400" dirty="0" smtClean="0"/>
              <a:t>Understand </a:t>
            </a:r>
            <a:r>
              <a:rPr lang="en-US" sz="2400" dirty="0"/>
              <a:t>the concept of noncompliance and how and why we </a:t>
            </a:r>
            <a:r>
              <a:rPr lang="en-US" sz="2400" dirty="0" smtClean="0"/>
              <a:t>report</a:t>
            </a:r>
            <a:endParaRPr lang="en-US" sz="2400" dirty="0"/>
          </a:p>
        </p:txBody>
      </p:sp>
      <p:sp>
        <p:nvSpPr>
          <p:cNvPr id="11" name="Title 1"/>
          <p:cNvSpPr>
            <a:spLocks noGrp="1"/>
          </p:cNvSpPr>
          <p:nvPr>
            <p:ph type="title"/>
          </p:nvPr>
        </p:nvSpPr>
        <p:spPr>
          <a:xfrm>
            <a:off x="304800" y="457200"/>
            <a:ext cx="8534400" cy="708632"/>
          </a:xfrm>
        </p:spPr>
        <p:txBody>
          <a:bodyPr>
            <a:normAutofit/>
          </a:bodyPr>
          <a:lstStyle/>
          <a:p>
            <a:pPr algn="ctr"/>
            <a:r>
              <a:rPr lang="en-US" sz="3200" b="1" cap="none" dirty="0" smtClean="0"/>
              <a:t>Goal #1</a:t>
            </a:r>
            <a:endParaRPr lang="en-US" sz="3200" b="1" cap="none" dirty="0"/>
          </a:p>
        </p:txBody>
      </p:sp>
    </p:spTree>
    <p:extLst>
      <p:ext uri="{BB962C8B-B14F-4D97-AF65-F5344CB8AC3E}">
        <p14:creationId xmlns:p14="http://schemas.microsoft.com/office/powerpoint/2010/main" val="371417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72"/>
            <a:ext cx="8092440" cy="1293028"/>
          </a:xfrm>
        </p:spPr>
        <p:txBody>
          <a:bodyPr>
            <a:normAutofit/>
          </a:bodyPr>
          <a:lstStyle/>
          <a:p>
            <a:pPr algn="l"/>
            <a:r>
              <a:rPr lang="en-US" dirty="0" smtClean="0"/>
              <a:t>Summative Assessment</a:t>
            </a:r>
            <a:endParaRPr lang="en-US" dirty="0"/>
          </a:p>
        </p:txBody>
      </p:sp>
      <p:sp>
        <p:nvSpPr>
          <p:cNvPr id="4" name="Content Placeholder 2"/>
          <p:cNvSpPr>
            <a:spLocks noGrp="1"/>
          </p:cNvSpPr>
          <p:nvPr>
            <p:ph idx="1"/>
          </p:nvPr>
        </p:nvSpPr>
        <p:spPr>
          <a:xfrm>
            <a:off x="594360" y="2286000"/>
            <a:ext cx="7955280" cy="4373880"/>
          </a:xfrm>
        </p:spPr>
        <p:txBody>
          <a:bodyPr>
            <a:normAutofit fontScale="70000" lnSpcReduction="20000"/>
          </a:bodyPr>
          <a:lstStyle/>
          <a:p>
            <a:pPr marL="0" lvl="0" indent="0">
              <a:buNone/>
            </a:pPr>
            <a:r>
              <a:rPr lang="en-US" sz="2400" dirty="0" smtClean="0"/>
              <a:t>2. Is </a:t>
            </a:r>
            <a:r>
              <a:rPr lang="en-US" sz="2400" dirty="0"/>
              <a:t>the </a:t>
            </a:r>
            <a:r>
              <a:rPr lang="en-US" sz="2400" dirty="0" smtClean="0"/>
              <a:t>scenario </a:t>
            </a:r>
            <a:r>
              <a:rPr lang="en-US" sz="2400" dirty="0"/>
              <a:t>below reportable to OLAW (O), USDA (U), both (B), or </a:t>
            </a:r>
            <a:r>
              <a:rPr lang="en-US" sz="2400" dirty="0" smtClean="0"/>
              <a:t>neither N</a:t>
            </a:r>
            <a:r>
              <a:rPr lang="en-US" sz="2400" dirty="0"/>
              <a:t>)? 1 point each for scoring criteria (5 out of 6 points constitutes objective met</a:t>
            </a:r>
            <a:r>
              <a:rPr lang="en-US" sz="2400" dirty="0" smtClean="0"/>
              <a:t>).</a:t>
            </a:r>
            <a:endParaRPr lang="en-US" sz="2400" dirty="0"/>
          </a:p>
          <a:p>
            <a:pPr marL="0" indent="0">
              <a:buNone/>
            </a:pPr>
            <a:r>
              <a:rPr lang="en-US" sz="2400" dirty="0" smtClean="0"/>
              <a:t>__ </a:t>
            </a:r>
            <a:r>
              <a:rPr lang="en-US" sz="2400" dirty="0"/>
              <a:t>An investigator discontinues administration of buprenorphine two days after surgery as they determine the animal is no longer in pain. The protocol describes that buprenorphine will be administered through the third post-operative day. </a:t>
            </a:r>
          </a:p>
          <a:p>
            <a:pPr marL="0" indent="0">
              <a:buNone/>
            </a:pPr>
            <a:r>
              <a:rPr lang="en-US" sz="2400" dirty="0" smtClean="0"/>
              <a:t>__ </a:t>
            </a:r>
            <a:r>
              <a:rPr lang="en-US" sz="2400" dirty="0"/>
              <a:t>The protocol is approved for 800 zebrafish. The PI exceeds use of animal numbers approved on protocol by 150 zebrafish.</a:t>
            </a:r>
          </a:p>
          <a:p>
            <a:pPr marL="0" indent="0">
              <a:buNone/>
            </a:pPr>
            <a:r>
              <a:rPr lang="en-US" sz="2400" dirty="0" smtClean="0"/>
              <a:t>__ </a:t>
            </a:r>
            <a:r>
              <a:rPr lang="en-US" sz="2400" dirty="0"/>
              <a:t>An investigator is not following the institutional policy for aseptic technique. Upon investigation, the deviation is in the IACUC approved protocol with appropriate scientific justification.</a:t>
            </a:r>
          </a:p>
          <a:p>
            <a:pPr marL="0" indent="0">
              <a:buNone/>
            </a:pPr>
            <a:r>
              <a:rPr lang="en-US" sz="2400" dirty="0" smtClean="0"/>
              <a:t>__ </a:t>
            </a:r>
            <a:r>
              <a:rPr lang="en-US" sz="2400" dirty="0"/>
              <a:t>A guinea pig is found alive in the carcass cooler.</a:t>
            </a:r>
          </a:p>
          <a:p>
            <a:pPr marL="0" indent="0">
              <a:buNone/>
            </a:pPr>
            <a:r>
              <a:rPr lang="en-US" sz="2400" dirty="0" smtClean="0"/>
              <a:t>__ </a:t>
            </a:r>
            <a:r>
              <a:rPr lang="en-US" sz="2400" dirty="0"/>
              <a:t>A PI has protocol approval to have hamsters within laboratory space for up to 8 hours. During the semiannual inspection, upon questioning the postdoctoral fellow, it is disclosed that animals are kept for up to a week in the lab.</a:t>
            </a:r>
          </a:p>
          <a:p>
            <a:pPr marL="0" indent="0">
              <a:buNone/>
            </a:pPr>
            <a:r>
              <a:rPr lang="en-US" sz="2400" dirty="0" smtClean="0"/>
              <a:t>__ </a:t>
            </a:r>
            <a:r>
              <a:rPr lang="en-US" sz="2400" dirty="0"/>
              <a:t>An IACUC reviews and votes to suspend an animal activity</a:t>
            </a:r>
            <a:r>
              <a:rPr lang="en-US" sz="2400" dirty="0" smtClean="0"/>
              <a:t>.</a:t>
            </a:r>
            <a:endParaRPr lang="en-US" sz="2400" dirty="0"/>
          </a:p>
        </p:txBody>
      </p:sp>
    </p:spTree>
    <p:extLst>
      <p:ext uri="{BB962C8B-B14F-4D97-AF65-F5344CB8AC3E}">
        <p14:creationId xmlns:p14="http://schemas.microsoft.com/office/powerpoint/2010/main" val="757520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972"/>
            <a:ext cx="8092440" cy="1293028"/>
          </a:xfrm>
        </p:spPr>
        <p:txBody>
          <a:bodyPr>
            <a:normAutofit/>
          </a:bodyPr>
          <a:lstStyle/>
          <a:p>
            <a:pPr algn="l"/>
            <a:r>
              <a:rPr lang="en-US" dirty="0" smtClean="0"/>
              <a:t>Summative Assessment</a:t>
            </a:r>
            <a:endParaRPr lang="en-US" dirty="0"/>
          </a:p>
        </p:txBody>
      </p:sp>
      <p:sp>
        <p:nvSpPr>
          <p:cNvPr id="4" name="Content Placeholder 2"/>
          <p:cNvSpPr>
            <a:spLocks noGrp="1"/>
          </p:cNvSpPr>
          <p:nvPr>
            <p:ph idx="1"/>
          </p:nvPr>
        </p:nvSpPr>
        <p:spPr>
          <a:xfrm>
            <a:off x="594360" y="2590800"/>
            <a:ext cx="7955280" cy="4069080"/>
          </a:xfrm>
        </p:spPr>
        <p:txBody>
          <a:bodyPr>
            <a:normAutofit lnSpcReduction="10000"/>
          </a:bodyPr>
          <a:lstStyle/>
          <a:p>
            <a:pPr marL="0" lvl="0" indent="0">
              <a:buNone/>
            </a:pPr>
            <a:r>
              <a:rPr lang="en-US" sz="2400" dirty="0"/>
              <a:t>3</a:t>
            </a:r>
            <a:r>
              <a:rPr lang="en-US" sz="2400" dirty="0" smtClean="0"/>
              <a:t>. List </a:t>
            </a:r>
            <a:r>
              <a:rPr lang="en-US" sz="2400" dirty="0"/>
              <a:t>three negative and three positive outcomes of reporting noncompliance. Must list three negative and three positive to meet the </a:t>
            </a:r>
            <a:r>
              <a:rPr lang="en-US" sz="2400" dirty="0" smtClean="0"/>
              <a:t>objective.</a:t>
            </a:r>
          </a:p>
          <a:p>
            <a:pPr marL="0" lvl="0" indent="0">
              <a:buNone/>
            </a:pPr>
            <a:r>
              <a:rPr lang="en-US" sz="2400" dirty="0"/>
              <a:t>4</a:t>
            </a:r>
            <a:r>
              <a:rPr lang="en-US" sz="2400" dirty="0" smtClean="0"/>
              <a:t>. Which </a:t>
            </a:r>
            <a:r>
              <a:rPr lang="en-US" sz="2400" dirty="0"/>
              <a:t>of the following supports why we report noncompliance to regulatory agencies (select all that apply) (Must identify the two that apply to meet objective.)</a:t>
            </a:r>
          </a:p>
          <a:p>
            <a:pPr marL="914400" lvl="1" indent="-457200">
              <a:buFont typeface="+mj-lt"/>
              <a:buAutoNum type="alphaLcParenR"/>
            </a:pPr>
            <a:r>
              <a:rPr lang="en-US" dirty="0"/>
              <a:t>Retaliation against a difficult investigator</a:t>
            </a:r>
          </a:p>
          <a:p>
            <a:pPr marL="914400" lvl="1" indent="-457200">
              <a:buFont typeface="+mj-lt"/>
              <a:buAutoNum type="alphaLcParenR"/>
            </a:pPr>
            <a:r>
              <a:rPr lang="en-US" dirty="0"/>
              <a:t>Validate the principle of self-regulation</a:t>
            </a:r>
          </a:p>
          <a:p>
            <a:pPr marL="914400" lvl="1" indent="-457200">
              <a:buFont typeface="+mj-lt"/>
              <a:buAutoNum type="alphaLcParenR"/>
            </a:pPr>
            <a:r>
              <a:rPr lang="en-US" dirty="0"/>
              <a:t>Could be a mitigating factor in regulatory investigation and enforcement</a:t>
            </a:r>
          </a:p>
          <a:p>
            <a:pPr marL="914400" lvl="1" indent="-457200">
              <a:buFont typeface="+mj-lt"/>
              <a:buAutoNum type="alphaLcParenR"/>
            </a:pPr>
            <a:r>
              <a:rPr lang="en-US" dirty="0"/>
              <a:t>Flex the IACUC’s muscle</a:t>
            </a:r>
          </a:p>
          <a:p>
            <a:pPr marL="457200" lvl="0" indent="-457200">
              <a:buAutoNum type="arabicPeriod" startAt="3"/>
            </a:pPr>
            <a:endParaRPr lang="en-US" sz="2400" dirty="0"/>
          </a:p>
        </p:txBody>
      </p:sp>
    </p:spTree>
    <p:extLst>
      <p:ext uri="{BB962C8B-B14F-4D97-AF65-F5344CB8AC3E}">
        <p14:creationId xmlns:p14="http://schemas.microsoft.com/office/powerpoint/2010/main" val="353210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3405"/>
            <a:ext cx="7315200" cy="2311396"/>
          </a:xfrm>
        </p:spPr>
        <p:txBody>
          <a:bodyPr>
            <a:normAutofit/>
          </a:bodyPr>
          <a:lstStyle/>
          <a:p>
            <a:pPr algn="ctr"/>
            <a:r>
              <a:rPr lang="en-US" cap="none" dirty="0" smtClean="0">
                <a:solidFill>
                  <a:srgbClr val="FF0000"/>
                </a:solidFill>
              </a:rPr>
              <a:t>Thank you for your participation!</a:t>
            </a:r>
            <a:endParaRPr lang="en-US" cap="none" dirty="0"/>
          </a:p>
        </p:txBody>
      </p:sp>
    </p:spTree>
    <p:extLst>
      <p:ext uri="{BB962C8B-B14F-4D97-AF65-F5344CB8AC3E}">
        <p14:creationId xmlns:p14="http://schemas.microsoft.com/office/powerpoint/2010/main" val="44168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Interagency Collaborative Animal Research Education (ICARE) Project, April 2017</a:t>
            </a:r>
            <a:endParaRPr lang="en-US" dirty="0"/>
          </a:p>
        </p:txBody>
      </p:sp>
      <p:sp>
        <p:nvSpPr>
          <p:cNvPr id="9" name="Content Placeholder 8"/>
          <p:cNvSpPr>
            <a:spLocks noGrp="1"/>
          </p:cNvSpPr>
          <p:nvPr>
            <p:ph sz="half" idx="2"/>
          </p:nvPr>
        </p:nvSpPr>
        <p:spPr>
          <a:xfrm>
            <a:off x="304800" y="4038600"/>
            <a:ext cx="8534400" cy="2362200"/>
          </a:xfrm>
        </p:spPr>
        <p:txBody>
          <a:bodyPr>
            <a:normAutofit/>
          </a:bodyPr>
          <a:lstStyle/>
          <a:p>
            <a:pPr marL="0" indent="0" algn="ctr">
              <a:buNone/>
            </a:pPr>
            <a:r>
              <a:rPr lang="en-US" sz="3200" b="1" dirty="0"/>
              <a:t>Session Objectives</a:t>
            </a:r>
          </a:p>
          <a:p>
            <a:pPr marL="0" indent="0">
              <a:buNone/>
            </a:pPr>
            <a:r>
              <a:rPr lang="en-US" sz="2400" u="sng" dirty="0"/>
              <a:t>Recognize</a:t>
            </a:r>
            <a:r>
              <a:rPr lang="en-US" sz="2400" dirty="0"/>
              <a:t> appropriate content of a noncompliance report and what can make it FOIA ready (LOC)</a:t>
            </a:r>
            <a:endParaRPr lang="en-US" sz="2400" b="1" dirty="0"/>
          </a:p>
          <a:p>
            <a:pPr marL="0" indent="0">
              <a:buNone/>
            </a:pPr>
            <a:endParaRPr lang="en-US" sz="2400" dirty="0"/>
          </a:p>
        </p:txBody>
      </p:sp>
      <p:sp>
        <p:nvSpPr>
          <p:cNvPr id="10" name="Down Arrow 9" descr="Down arrow"/>
          <p:cNvSpPr/>
          <p:nvPr/>
        </p:nvSpPr>
        <p:spPr>
          <a:xfrm>
            <a:off x="4267636" y="2601066"/>
            <a:ext cx="609164" cy="813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7"/>
          <p:cNvSpPr>
            <a:spLocks noGrp="1"/>
          </p:cNvSpPr>
          <p:nvPr>
            <p:ph sz="half" idx="1"/>
          </p:nvPr>
        </p:nvSpPr>
        <p:spPr>
          <a:xfrm>
            <a:off x="304800" y="1454758"/>
            <a:ext cx="8534400" cy="831242"/>
          </a:xfrm>
        </p:spPr>
        <p:txBody>
          <a:bodyPr>
            <a:normAutofit/>
          </a:bodyPr>
          <a:lstStyle/>
          <a:p>
            <a:pPr marL="0" indent="0">
              <a:buNone/>
            </a:pPr>
            <a:r>
              <a:rPr lang="en-US" sz="2400" dirty="0"/>
              <a:t>Understand the impact of the Freedom of Information Act (FOIA) as it relates to Noncompliance Reporting</a:t>
            </a:r>
            <a:endParaRPr lang="en-US" sz="2400" dirty="0"/>
          </a:p>
        </p:txBody>
      </p:sp>
      <p:sp>
        <p:nvSpPr>
          <p:cNvPr id="11" name="Title 1"/>
          <p:cNvSpPr>
            <a:spLocks noGrp="1"/>
          </p:cNvSpPr>
          <p:nvPr>
            <p:ph type="title"/>
          </p:nvPr>
        </p:nvSpPr>
        <p:spPr>
          <a:xfrm>
            <a:off x="304800" y="762000"/>
            <a:ext cx="8534400" cy="708632"/>
          </a:xfrm>
        </p:spPr>
        <p:txBody>
          <a:bodyPr>
            <a:normAutofit/>
          </a:bodyPr>
          <a:lstStyle/>
          <a:p>
            <a:pPr algn="ctr"/>
            <a:r>
              <a:rPr lang="en-US" sz="3200" b="1" cap="none" dirty="0" smtClean="0"/>
              <a:t>Goal #2</a:t>
            </a:r>
            <a:endParaRPr lang="en-US" sz="3200" b="1" cap="none" dirty="0"/>
          </a:p>
        </p:txBody>
      </p:sp>
    </p:spTree>
    <p:extLst>
      <p:ext uri="{BB962C8B-B14F-4D97-AF65-F5344CB8AC3E}">
        <p14:creationId xmlns:p14="http://schemas.microsoft.com/office/powerpoint/2010/main" val="261149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Go ahead. I'll wait 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336" y="1914740"/>
            <a:ext cx="3127664" cy="4105060"/>
          </a:xfrm>
          <a:prstGeom prst="rect">
            <a:avLst/>
          </a:prstGeom>
        </p:spPr>
      </p:pic>
      <p:sp>
        <p:nvSpPr>
          <p:cNvPr id="4" name="Content Placeholder 2"/>
          <p:cNvSpPr>
            <a:spLocks noGrp="1"/>
          </p:cNvSpPr>
          <p:nvPr>
            <p:ph idx="1"/>
          </p:nvPr>
        </p:nvSpPr>
        <p:spPr>
          <a:xfrm>
            <a:off x="762000" y="2514600"/>
            <a:ext cx="3515647" cy="3263504"/>
          </a:xfrm>
        </p:spPr>
        <p:txBody>
          <a:bodyPr>
            <a:normAutofit lnSpcReduction="10000"/>
          </a:bodyPr>
          <a:lstStyle/>
          <a:p>
            <a:pPr marL="0" indent="0" algn="ctr">
              <a:buNone/>
            </a:pPr>
            <a:r>
              <a:rPr lang="en-US" sz="4050" dirty="0"/>
              <a:t>THINK</a:t>
            </a:r>
          </a:p>
          <a:p>
            <a:pPr marL="0" indent="0" algn="ctr">
              <a:buNone/>
            </a:pPr>
            <a:r>
              <a:rPr lang="en-US" sz="4050" dirty="0">
                <a:solidFill>
                  <a:schemeClr val="accent1">
                    <a:lumMod val="50000"/>
                  </a:schemeClr>
                </a:solidFill>
              </a:rPr>
              <a:t>↓</a:t>
            </a:r>
          </a:p>
          <a:p>
            <a:pPr marL="0" indent="0" algn="ctr">
              <a:buNone/>
            </a:pPr>
            <a:r>
              <a:rPr lang="en-US" sz="4050" dirty="0"/>
              <a:t>PAIR</a:t>
            </a:r>
          </a:p>
          <a:p>
            <a:pPr marL="0" indent="0" algn="ctr">
              <a:buNone/>
            </a:pPr>
            <a:r>
              <a:rPr lang="en-US" sz="4050" dirty="0">
                <a:solidFill>
                  <a:schemeClr val="accent1">
                    <a:lumMod val="50000"/>
                  </a:schemeClr>
                </a:solidFill>
              </a:rPr>
              <a:t>↓</a:t>
            </a:r>
          </a:p>
          <a:p>
            <a:pPr marL="0" indent="0" algn="ctr">
              <a:buNone/>
            </a:pPr>
            <a:r>
              <a:rPr lang="en-US" sz="4050" dirty="0"/>
              <a:t>SHARE</a:t>
            </a:r>
          </a:p>
          <a:p>
            <a:pPr marL="0" indent="0" algn="ctr">
              <a:buNone/>
            </a:pPr>
            <a:endParaRPr lang="en-US" dirty="0"/>
          </a:p>
          <a:p>
            <a:pPr marL="0" indent="0" algn="ctr">
              <a:buNone/>
            </a:pPr>
            <a:endParaRPr lang="en-US" dirty="0"/>
          </a:p>
        </p:txBody>
      </p:sp>
      <p:sp>
        <p:nvSpPr>
          <p:cNvPr id="2" name="Title 1"/>
          <p:cNvSpPr>
            <a:spLocks noGrp="1"/>
          </p:cNvSpPr>
          <p:nvPr>
            <p:ph type="title"/>
          </p:nvPr>
        </p:nvSpPr>
        <p:spPr>
          <a:xfrm>
            <a:off x="-765073" y="914400"/>
            <a:ext cx="7623073" cy="994172"/>
          </a:xfrm>
        </p:spPr>
        <p:txBody>
          <a:bodyPr/>
          <a:lstStyle/>
          <a:p>
            <a:r>
              <a:rPr lang="en-US" dirty="0"/>
              <a:t>Define noncompliance</a:t>
            </a:r>
          </a:p>
        </p:txBody>
      </p:sp>
    </p:spTree>
    <p:extLst>
      <p:ext uri="{BB962C8B-B14F-4D97-AF65-F5344CB8AC3E}">
        <p14:creationId xmlns:p14="http://schemas.microsoft.com/office/powerpoint/2010/main" val="2863186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40572"/>
            <a:ext cx="8092440" cy="1293028"/>
          </a:xfrm>
        </p:spPr>
        <p:txBody>
          <a:bodyPr/>
          <a:lstStyle/>
          <a:p>
            <a:pPr algn="l"/>
            <a:r>
              <a:rPr lang="en-US" dirty="0"/>
              <a:t>Define noncompliance</a:t>
            </a:r>
          </a:p>
        </p:txBody>
      </p:sp>
      <p:sp>
        <p:nvSpPr>
          <p:cNvPr id="3" name="Content Placeholder 2"/>
          <p:cNvSpPr>
            <a:spLocks noGrp="1"/>
          </p:cNvSpPr>
          <p:nvPr>
            <p:ph idx="1"/>
          </p:nvPr>
        </p:nvSpPr>
        <p:spPr>
          <a:xfrm>
            <a:off x="594360" y="2941320"/>
            <a:ext cx="7955280" cy="3307080"/>
          </a:xfrm>
        </p:spPr>
        <p:txBody>
          <a:bodyPr>
            <a:normAutofit/>
          </a:bodyPr>
          <a:lstStyle/>
          <a:p>
            <a:r>
              <a:rPr lang="en-US" sz="2400" dirty="0"/>
              <a:t>Did your answer change after consulting with your partner? With your group?</a:t>
            </a:r>
          </a:p>
          <a:p>
            <a:endParaRPr lang="en-US" sz="2400" dirty="0"/>
          </a:p>
          <a:p>
            <a:r>
              <a:rPr lang="en-US" sz="2400" dirty="0"/>
              <a:t>How?</a:t>
            </a:r>
          </a:p>
        </p:txBody>
      </p:sp>
    </p:spTree>
    <p:extLst>
      <p:ext uri="{BB962C8B-B14F-4D97-AF65-F5344CB8AC3E}">
        <p14:creationId xmlns:p14="http://schemas.microsoft.com/office/powerpoint/2010/main" val="1508163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373"/>
            <a:ext cx="8092440" cy="1293028"/>
          </a:xfrm>
        </p:spPr>
        <p:txBody>
          <a:bodyPr/>
          <a:lstStyle/>
          <a:p>
            <a:pPr algn="l"/>
            <a:r>
              <a:rPr lang="en-US" dirty="0"/>
              <a:t>Is it noncompliance?</a:t>
            </a:r>
          </a:p>
        </p:txBody>
      </p:sp>
      <p:sp>
        <p:nvSpPr>
          <p:cNvPr id="3" name="Content Placeholder 2"/>
          <p:cNvSpPr>
            <a:spLocks noGrp="1"/>
          </p:cNvSpPr>
          <p:nvPr>
            <p:ph idx="1"/>
          </p:nvPr>
        </p:nvSpPr>
        <p:spPr>
          <a:xfrm>
            <a:off x="381000" y="2194560"/>
            <a:ext cx="8305800" cy="4069080"/>
          </a:xfrm>
        </p:spPr>
        <p:txBody>
          <a:bodyPr>
            <a:normAutofit/>
          </a:bodyPr>
          <a:lstStyle/>
          <a:p>
            <a:r>
              <a:rPr lang="en-US" sz="2400" dirty="0"/>
              <a:t>An investigator discontinues administration of buprenorphine two days after surgery as they determine the animal is no longer in pain. The protocol describes that buprenorphine will be administered through the third post-operative day. </a:t>
            </a:r>
          </a:p>
          <a:p>
            <a:pPr marL="0" indent="0">
              <a:lnSpc>
                <a:spcPct val="100000"/>
              </a:lnSpc>
              <a:spcBef>
                <a:spcPts val="0"/>
              </a:spcBef>
              <a:buNone/>
            </a:pPr>
            <a:endParaRPr lang="en-US" sz="2400" dirty="0"/>
          </a:p>
          <a:p>
            <a:r>
              <a:rPr lang="en-US" sz="2400" dirty="0"/>
              <a:t>Polling - using your voting cards, indicate Yes (green card) or No (red card)?</a:t>
            </a:r>
            <a:br>
              <a:rPr lang="en-US" sz="2400" dirty="0"/>
            </a:br>
            <a:endParaRPr lang="en-US" sz="2400" dirty="0"/>
          </a:p>
          <a:p>
            <a:pPr lvl="1"/>
            <a:r>
              <a:rPr lang="en-US" sz="2400" dirty="0"/>
              <a:t>Why?</a:t>
            </a:r>
          </a:p>
        </p:txBody>
      </p:sp>
    </p:spTree>
    <p:extLst>
      <p:ext uri="{BB962C8B-B14F-4D97-AF65-F5344CB8AC3E}">
        <p14:creationId xmlns:p14="http://schemas.microsoft.com/office/powerpoint/2010/main" val="1731373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373"/>
            <a:ext cx="8092440" cy="1293028"/>
          </a:xfrm>
        </p:spPr>
        <p:txBody>
          <a:bodyPr/>
          <a:lstStyle/>
          <a:p>
            <a:pPr algn="l"/>
            <a:r>
              <a:rPr lang="en-US" dirty="0"/>
              <a:t>Is it noncompliance?</a:t>
            </a:r>
          </a:p>
        </p:txBody>
      </p:sp>
      <p:sp>
        <p:nvSpPr>
          <p:cNvPr id="3" name="Content Placeholder 2"/>
          <p:cNvSpPr>
            <a:spLocks noGrp="1"/>
          </p:cNvSpPr>
          <p:nvPr>
            <p:ph idx="1"/>
          </p:nvPr>
        </p:nvSpPr>
        <p:spPr>
          <a:xfrm>
            <a:off x="381000" y="2194560"/>
            <a:ext cx="8382000" cy="4069080"/>
          </a:xfrm>
        </p:spPr>
        <p:txBody>
          <a:bodyPr>
            <a:normAutofit/>
          </a:bodyPr>
          <a:lstStyle/>
          <a:p>
            <a:r>
              <a:rPr lang="en-US" sz="2400" dirty="0"/>
              <a:t>An investigator is not following the institutional policy for aseptic technique. Upon investigation, the deviation is in the IACUC approved protocol with appropriate scientific justification.</a:t>
            </a:r>
            <a:br>
              <a:rPr lang="en-US" sz="2400" dirty="0"/>
            </a:br>
            <a:endParaRPr lang="en-US" sz="2400" dirty="0"/>
          </a:p>
          <a:p>
            <a:r>
              <a:rPr lang="en-US" sz="2400" dirty="0"/>
              <a:t>Polling - using your voting cards, indicate Yes (green card) or No (red card)?</a:t>
            </a:r>
            <a:br>
              <a:rPr lang="en-US" sz="2400" dirty="0"/>
            </a:br>
            <a:endParaRPr lang="en-US" sz="2400" dirty="0"/>
          </a:p>
          <a:p>
            <a:pPr lvl="1"/>
            <a:r>
              <a:rPr lang="en-US" sz="2400" dirty="0"/>
              <a:t>Why?</a:t>
            </a:r>
          </a:p>
        </p:txBody>
      </p:sp>
    </p:spTree>
    <p:extLst>
      <p:ext uri="{BB962C8B-B14F-4D97-AF65-F5344CB8AC3E}">
        <p14:creationId xmlns:p14="http://schemas.microsoft.com/office/powerpoint/2010/main" val="3089872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SD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2510" y="5681253"/>
            <a:ext cx="1991109" cy="9481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LA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560068"/>
            <a:ext cx="1596806" cy="10693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9185" y="2560320"/>
            <a:ext cx="8814816" cy="4069080"/>
          </a:xfrm>
        </p:spPr>
        <p:txBody>
          <a:bodyPr>
            <a:normAutofit/>
          </a:bodyPr>
          <a:lstStyle/>
          <a:p>
            <a:r>
              <a:rPr lang="en-US" dirty="0"/>
              <a:t>NIH Office of Laboratory Animal Welfare (OLAW)</a:t>
            </a:r>
          </a:p>
          <a:p>
            <a:pPr lvl="1">
              <a:spcAft>
                <a:spcPts val="600"/>
              </a:spcAft>
            </a:pPr>
            <a:r>
              <a:rPr lang="en-US" sz="2200" dirty="0"/>
              <a:t>PHS Policy Section </a:t>
            </a:r>
            <a:r>
              <a:rPr lang="en-US" sz="2200" dirty="0">
                <a:solidFill>
                  <a:srgbClr val="0070C0"/>
                </a:solidFill>
                <a:hlinkClick r:id="rId5"/>
              </a:rPr>
              <a:t>IV.F.3.</a:t>
            </a:r>
            <a:r>
              <a:rPr lang="en-US" sz="2200" dirty="0"/>
              <a:t> Reporting Requirements </a:t>
            </a:r>
            <a:r>
              <a:rPr lang="en-US" sz="2200" dirty="0">
                <a:solidFill>
                  <a:schemeClr val="accent6">
                    <a:lumMod val="50000"/>
                  </a:schemeClr>
                </a:solidFill>
              </a:rPr>
              <a:t>(TABLE 1)</a:t>
            </a:r>
          </a:p>
          <a:p>
            <a:pPr lvl="1">
              <a:spcAft>
                <a:spcPts val="600"/>
              </a:spcAft>
            </a:pPr>
            <a:r>
              <a:rPr lang="en-US" sz="2200" dirty="0"/>
              <a:t>NIH Prompt Reporting to OLAW </a:t>
            </a:r>
            <a:r>
              <a:rPr lang="en-US" sz="2200" dirty="0">
                <a:hlinkClick r:id="rId6"/>
              </a:rPr>
              <a:t>NOT-OD-05-034</a:t>
            </a:r>
            <a:r>
              <a:rPr lang="en-US" sz="2200" dirty="0"/>
              <a:t> </a:t>
            </a:r>
            <a:r>
              <a:rPr lang="en-US" sz="2200" dirty="0">
                <a:solidFill>
                  <a:schemeClr val="accent6">
                    <a:lumMod val="50000"/>
                  </a:schemeClr>
                </a:solidFill>
              </a:rPr>
              <a:t>(TABLE 3)</a:t>
            </a:r>
          </a:p>
          <a:p>
            <a:pPr lvl="1">
              <a:spcAft>
                <a:spcPts val="600"/>
              </a:spcAft>
            </a:pPr>
            <a:r>
              <a:rPr lang="en-US" sz="2200" dirty="0">
                <a:hlinkClick r:id="rId7"/>
              </a:rPr>
              <a:t>OLAW Noncompliance Reporting</a:t>
            </a:r>
            <a:r>
              <a:rPr lang="en-US" sz="2200" dirty="0"/>
              <a:t> Final report section </a:t>
            </a:r>
            <a:r>
              <a:rPr lang="en-US" sz="2200" dirty="0">
                <a:solidFill>
                  <a:schemeClr val="accent6">
                    <a:lumMod val="50000"/>
                  </a:schemeClr>
                </a:solidFill>
              </a:rPr>
              <a:t>(TABLE 4)</a:t>
            </a:r>
          </a:p>
          <a:p>
            <a:pPr marL="457200" lvl="1" indent="0">
              <a:spcAft>
                <a:spcPts val="600"/>
              </a:spcAft>
              <a:buNone/>
            </a:pPr>
            <a:endParaRPr lang="en-US" sz="2200" dirty="0">
              <a:solidFill>
                <a:schemeClr val="accent6">
                  <a:lumMod val="50000"/>
                </a:schemeClr>
              </a:solidFill>
            </a:endParaRPr>
          </a:p>
          <a:p>
            <a:pPr>
              <a:lnSpc>
                <a:spcPct val="100000"/>
              </a:lnSpc>
              <a:spcBef>
                <a:spcPts val="0"/>
              </a:spcBef>
            </a:pPr>
            <a:r>
              <a:rPr lang="en-US" dirty="0"/>
              <a:t>U.S. Department of Agriculture (USDA)</a:t>
            </a:r>
          </a:p>
          <a:p>
            <a:pPr lvl="1"/>
            <a:r>
              <a:rPr lang="en-US" sz="2200" dirty="0">
                <a:hlinkClick r:id="rId8"/>
              </a:rPr>
              <a:t>Tech Note</a:t>
            </a:r>
            <a:r>
              <a:rPr lang="en-US" sz="2200" dirty="0"/>
              <a:t> </a:t>
            </a:r>
            <a:r>
              <a:rPr lang="en-US" sz="2200" dirty="0">
                <a:solidFill>
                  <a:schemeClr val="accent6">
                    <a:lumMod val="50000"/>
                  </a:schemeClr>
                </a:solidFill>
              </a:rPr>
              <a:t>(TABLE 5)</a:t>
            </a:r>
          </a:p>
          <a:p>
            <a:pPr lvl="1"/>
            <a:endParaRPr lang="en-US" sz="2200" dirty="0"/>
          </a:p>
        </p:txBody>
      </p:sp>
      <p:sp>
        <p:nvSpPr>
          <p:cNvPr id="2" name="Title 1"/>
          <p:cNvSpPr>
            <a:spLocks noGrp="1"/>
          </p:cNvSpPr>
          <p:nvPr>
            <p:ph type="title"/>
          </p:nvPr>
        </p:nvSpPr>
        <p:spPr>
          <a:xfrm>
            <a:off x="329367" y="992972"/>
            <a:ext cx="8244840" cy="1293028"/>
          </a:xfrm>
        </p:spPr>
        <p:txBody>
          <a:bodyPr>
            <a:normAutofit/>
          </a:bodyPr>
          <a:lstStyle/>
          <a:p>
            <a:pPr algn="l"/>
            <a:r>
              <a:rPr lang="en-US" dirty="0"/>
              <a:t>Noncompliance reporting requirements</a:t>
            </a:r>
          </a:p>
        </p:txBody>
      </p:sp>
    </p:spTree>
    <p:extLst>
      <p:ext uri="{BB962C8B-B14F-4D97-AF65-F5344CB8AC3E}">
        <p14:creationId xmlns:p14="http://schemas.microsoft.com/office/powerpoint/2010/main" val="38208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092440" cy="1293028"/>
          </a:xfrm>
        </p:spPr>
        <p:txBody>
          <a:bodyPr>
            <a:normAutofit/>
          </a:bodyPr>
          <a:lstStyle/>
          <a:p>
            <a:pPr algn="l"/>
            <a:r>
              <a:rPr lang="en-US" dirty="0"/>
              <a:t>Noncompliance reporting requirements</a:t>
            </a:r>
          </a:p>
        </p:txBody>
      </p:sp>
      <p:sp>
        <p:nvSpPr>
          <p:cNvPr id="3" name="Content Placeholder 2"/>
          <p:cNvSpPr>
            <a:spLocks noGrp="1"/>
          </p:cNvSpPr>
          <p:nvPr>
            <p:ph idx="1"/>
          </p:nvPr>
        </p:nvSpPr>
        <p:spPr>
          <a:xfrm>
            <a:off x="594360" y="2634147"/>
            <a:ext cx="7955280" cy="4069080"/>
          </a:xfrm>
        </p:spPr>
        <p:txBody>
          <a:bodyPr/>
          <a:lstStyle/>
          <a:p>
            <a:r>
              <a:rPr lang="en-US" sz="2400" dirty="0"/>
              <a:t>Review your table’s assigned resource document and put together a summary</a:t>
            </a:r>
          </a:p>
          <a:p>
            <a:pPr marL="0" indent="0">
              <a:buNone/>
            </a:pPr>
            <a:endParaRPr lang="en-US" dirty="0"/>
          </a:p>
          <a:p>
            <a:pPr>
              <a:spcBef>
                <a:spcPts val="0"/>
              </a:spcBef>
            </a:pPr>
            <a:r>
              <a:rPr lang="en-US" sz="2400" dirty="0"/>
              <a:t>Peer teaching - rotate who presents your summary each time</a:t>
            </a:r>
          </a:p>
          <a:p>
            <a:pPr lvl="1"/>
            <a:r>
              <a:rPr lang="en-US" sz="2200" dirty="0"/>
              <a:t>Table 1 + Table 3		Table 4 + Table 5 </a:t>
            </a:r>
          </a:p>
          <a:p>
            <a:pPr lvl="1"/>
            <a:r>
              <a:rPr lang="en-US" sz="2200" dirty="0"/>
              <a:t>Table 1 + Table 4		Table 3 + Table 5  </a:t>
            </a:r>
          </a:p>
          <a:p>
            <a:pPr lvl="1"/>
            <a:r>
              <a:rPr lang="en-US" sz="2200" dirty="0"/>
              <a:t>Table 1 + Table 5		Table 3 + Table 4 </a:t>
            </a:r>
          </a:p>
          <a:p>
            <a:pPr marL="0" indent="0">
              <a:buNone/>
            </a:pPr>
            <a:endParaRPr lang="en-US" dirty="0"/>
          </a:p>
        </p:txBody>
      </p:sp>
    </p:spTree>
    <p:extLst>
      <p:ext uri="{BB962C8B-B14F-4D97-AF65-F5344CB8AC3E}">
        <p14:creationId xmlns:p14="http://schemas.microsoft.com/office/powerpoint/2010/main" val="1404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1368</TotalTime>
  <Words>996</Words>
  <Application>Microsoft Office PowerPoint</Application>
  <PresentationFormat>On-screen Show (4:3)</PresentationFormat>
  <Paragraphs>125</Paragraphs>
  <Slides>22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Vapor Trail</vt:lpstr>
      <vt:lpstr>Noncompliance Reporting and FOIA</vt:lpstr>
      <vt:lpstr>Goal #1</vt:lpstr>
      <vt:lpstr>Goal #2</vt:lpstr>
      <vt:lpstr>Define noncompliance</vt:lpstr>
      <vt:lpstr>Define noncompliance</vt:lpstr>
      <vt:lpstr>Is it noncompliance?</vt:lpstr>
      <vt:lpstr>Is it noncompliance?</vt:lpstr>
      <vt:lpstr>Noncompliance reporting requirements</vt:lpstr>
      <vt:lpstr>Noncompliance reporting requirements</vt:lpstr>
      <vt:lpstr>What happens when we report noncompliance?</vt:lpstr>
      <vt:lpstr>What happens when we report noncompliance?</vt:lpstr>
      <vt:lpstr>Sample Concept Maps</vt:lpstr>
      <vt:lpstr>Why do we report noncompliance?</vt:lpstr>
      <vt:lpstr>Why do we report noncompliance?</vt:lpstr>
      <vt:lpstr>What goes into a noncompliance report?</vt:lpstr>
      <vt:lpstr>What goes into a noncompliance report?</vt:lpstr>
      <vt:lpstr>ACCOMPLISHMENTS</vt:lpstr>
      <vt:lpstr>ACCOMPLISHMENTS</vt:lpstr>
      <vt:lpstr>Summative Assessment</vt:lpstr>
      <vt:lpstr>Summative Assessment</vt:lpstr>
      <vt:lpstr>Summative Assessment</vt:lpstr>
      <vt:lpstr>Thank you for your participation!</vt:lpstr>
    </vt:vector>
  </TitlesOfParts>
  <Company>ICARE Project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Training Module: Reporting Noncompliance and FOIA</dc:title>
  <dc:subject>ICARE Training Module: Reporting Noncompliance and FOIA</dc:subject>
  <dc:creator>ICARE Project</dc:creator>
  <cp:keywords>ICARE Training Module: Reporting Noncompliance and FOIA</cp:keywords>
  <cp:lastModifiedBy>OLAW</cp:lastModifiedBy>
  <cp:revision>127</cp:revision>
  <dcterms:created xsi:type="dcterms:W3CDTF">2016-03-23T14:47:01Z</dcterms:created>
  <dcterms:modified xsi:type="dcterms:W3CDTF">2018-02-23T16:38:17Z</dcterms:modified>
</cp:coreProperties>
</file>